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91"/>
    <p:restoredTop sz="96327"/>
  </p:normalViewPr>
  <p:slideViewPr>
    <p:cSldViewPr snapToGrid="0" snapToObjects="1">
      <p:cViewPr varScale="1">
        <p:scale>
          <a:sx n="117" d="100"/>
          <a:sy n="117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48F569-B905-E847-BC27-6CEA4C182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603599E-8BD2-2241-B0B6-56D9CAAD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30D06E-CFC5-8849-94C5-1124974D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F4F046-A5DD-3944-A578-F74E74CC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B47F288-D028-2C4A-BC54-C3E18B18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065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84EC4D-B250-014D-8FE2-1146876D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CAF71D2-E6A7-C345-BDE9-1C4B576FB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3F40D3-A19D-DF4C-A57B-2858954F7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BC4CE2-F061-2347-8E2F-CADBD3DA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36E821-E538-A04A-A422-82449401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9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8FB5BD3-9191-EE4B-B8A5-AB4876525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117901-D74C-4C48-9C3C-34196199E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030744B-B2D8-AE45-B754-16168A2AA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96F7AD-410E-9244-BD2E-D062D979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3BF27C-8734-034E-99D0-9E2B46C5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32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826B4-993D-EE45-AC27-03847968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1EE832-8BC1-F24E-91E0-FA86540FB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E731B84-FEA3-B647-9BE4-8F5ACA31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490DAC0-C7C5-AE4F-81B7-BDC9832BF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4D55B8D-EBC4-E843-A434-26828A395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677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F0B64E-7314-AE48-8B98-17D7FD3C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CC00FC-79BD-6F4D-B190-9B787DF27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6ED7C9-6CE1-7A4B-B64D-5462F5D4B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8E62AB-BACA-B34A-83E4-9930FF62E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F629F5-8E7D-5845-9636-5940F9853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87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BB0271-03CE-1D40-A0BB-22C93C68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DEE3BE-E324-784A-9EF0-5BCA1829C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0100EAA-1E5B-424A-9C9D-6D43D90C1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C27264-FEA9-2742-8869-ECF8D55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54327AC-9011-AC43-B34D-0E65FAFC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EEA4F9-6DDA-E048-BAAB-BDB17512A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729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F9E2C-FCB9-E64E-907A-EAF439659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00DA61-8ED4-FA4D-A42C-25DA71227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7F6A5C-07B0-FE42-AD7B-9CB1C9DAD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3029139-408D-4C47-B405-9F37C8EA8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00CC61-420A-264B-83F1-1035A0863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A1C477F-7AE8-7D47-B71F-697EFE4C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AB24F70-2167-D343-B842-8945DE73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986BEA8-131A-0D45-B341-F8026ECBC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304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115096-844E-F449-87B7-73F50161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828AAEB-0FB4-E247-86E0-68F5D1C8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64E4A37-6464-784F-98C0-A9839046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9C37119-5DA7-6C44-98AB-D0EBFDC37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49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6141A89-FD78-2544-B309-4937E0A14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1B4E333-F2EC-AF4F-8DA3-1721F734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1A4B78E-E1B7-564F-80AD-AD2DF387A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682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0C3E7C-711B-CD45-813C-81A1E271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1E8490-7C6C-7542-BC39-B4B0F45A1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5E84B06-22D8-0242-BFFB-6F6CEC63F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EC3344-5685-C944-B546-9718473C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7E2F542-CB23-C94B-8DC3-492E7B64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38EC57A-5452-7A42-B270-BE427DDD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41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64B64E0-7958-E94E-BAB3-0E7078E06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14F4E98-5E42-564A-A571-4DA8E527F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CA3E27E-D6E8-5F47-801D-275719592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C8CED6-11AE-354F-9AD2-32436FF25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B086CBE-C254-C648-B4D0-25289490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D58B29-DFB6-7541-80CE-9FD3094A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2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723750D-25CB-B143-B679-FC5E4A10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5DFF74-54A9-DD48-BCC3-815EE9F54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52E5193-7ECD-7D4C-B7AE-690523D03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D10B7-AB0B-D849-A403-48B7BAB65E93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D86029-A5D0-B84A-B0C0-71293E636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2E4B98-3CCD-8C4F-AA41-66FA2CE175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9FEBA-7B14-B943-9D7A-BF4607C2636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156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C32BD9-2AEC-784F-926F-D05728AF7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44" y="0"/>
            <a:ext cx="10508087" cy="669701"/>
          </a:xfrm>
        </p:spPr>
        <p:txBody>
          <a:bodyPr>
            <a:normAutofit fontScale="90000"/>
          </a:bodyPr>
          <a:lstStyle/>
          <a:p>
            <a:r>
              <a:rPr lang="nb-NO" dirty="0"/>
              <a:t>Utviklingstrapp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FB34F320-87A4-C340-B603-16C2F0CCE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702905"/>
              </p:ext>
            </p:extLst>
          </p:nvPr>
        </p:nvGraphicFramePr>
        <p:xfrm>
          <a:off x="399246" y="669702"/>
          <a:ext cx="11794164" cy="6199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3333">
                  <a:extLst>
                    <a:ext uri="{9D8B030D-6E8A-4147-A177-3AD203B41FA5}">
                      <a16:colId xmlns:a16="http://schemas.microsoft.com/office/drawing/2014/main" val="1322034831"/>
                    </a:ext>
                  </a:extLst>
                </a:gridCol>
                <a:gridCol w="2317276">
                  <a:extLst>
                    <a:ext uri="{9D8B030D-6E8A-4147-A177-3AD203B41FA5}">
                      <a16:colId xmlns:a16="http://schemas.microsoft.com/office/drawing/2014/main" val="4108701513"/>
                    </a:ext>
                  </a:extLst>
                </a:gridCol>
                <a:gridCol w="2317276">
                  <a:extLst>
                    <a:ext uri="{9D8B030D-6E8A-4147-A177-3AD203B41FA5}">
                      <a16:colId xmlns:a16="http://schemas.microsoft.com/office/drawing/2014/main" val="1373302829"/>
                    </a:ext>
                  </a:extLst>
                </a:gridCol>
                <a:gridCol w="4626279">
                  <a:extLst>
                    <a:ext uri="{9D8B030D-6E8A-4147-A177-3AD203B41FA5}">
                      <a16:colId xmlns:a16="http://schemas.microsoft.com/office/drawing/2014/main" val="407633611"/>
                    </a:ext>
                  </a:extLst>
                </a:gridCol>
              </a:tblGrid>
              <a:tr h="413444">
                <a:tc>
                  <a:txBody>
                    <a:bodyPr/>
                    <a:lstStyle/>
                    <a:p>
                      <a:r>
                        <a:rPr lang="nb-NO" dirty="0"/>
                        <a:t>Nivå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Grupper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630996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r>
                        <a:rPr lang="nb-NO" dirty="0"/>
                        <a:t>Aktiv 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0-5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Småbarnssvømming</a:t>
                      </a:r>
                      <a:r>
                        <a:rPr lang="nb-NO" dirty="0"/>
                        <a:t>/Begynnerkurs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Bli kjent med , trygg med og glad i bevegelse i vann &amp; på 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871619"/>
                  </a:ext>
                </a:extLst>
              </a:tr>
              <a:tr h="888260">
                <a:tc>
                  <a:txBody>
                    <a:bodyPr/>
                    <a:lstStyle/>
                    <a:p>
                      <a:r>
                        <a:rPr lang="nb-NO" dirty="0" err="1"/>
                        <a:t>Fundamentals</a:t>
                      </a:r>
                      <a:endParaRPr lang="nb-NO" dirty="0"/>
                    </a:p>
                    <a:p>
                      <a:r>
                        <a:rPr lang="nb-NO" dirty="0"/>
                        <a:t>Motorisk basisopplæring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J6-8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G6-9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Videregående kurs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Grunnleggende teknikk i alle svømmearter, starter, vendinger.</a:t>
                      </a:r>
                    </a:p>
                    <a:p>
                      <a:r>
                        <a:rPr lang="nb-NO" dirty="0"/>
                        <a:t>Lære adferd og regler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382300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r>
                        <a:rPr lang="nb-NO" dirty="0"/>
                        <a:t>Lære å trene</a:t>
                      </a:r>
                    </a:p>
                    <a:p>
                      <a:r>
                        <a:rPr lang="nb-NO" dirty="0"/>
                        <a:t>Basistrening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J8-11</a:t>
                      </a:r>
                    </a:p>
                    <a:p>
                      <a:r>
                        <a:rPr lang="nb-NO" dirty="0"/>
                        <a:t>G9-12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R-grupper, K-start,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Fortsatt </a:t>
                      </a:r>
                      <a:r>
                        <a:rPr lang="nb-NO" dirty="0" err="1"/>
                        <a:t>teknikkinnlæreing</a:t>
                      </a:r>
                      <a:r>
                        <a:rPr lang="nb-NO" dirty="0"/>
                        <a:t> og begynne å lære å trene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611470"/>
                  </a:ext>
                </a:extLst>
              </a:tr>
              <a:tr h="1154738">
                <a:tc>
                  <a:txBody>
                    <a:bodyPr/>
                    <a:lstStyle/>
                    <a:p>
                      <a:r>
                        <a:rPr lang="nb-NO" dirty="0"/>
                        <a:t>Trene for å trene</a:t>
                      </a:r>
                    </a:p>
                    <a:p>
                      <a:r>
                        <a:rPr lang="nb-NO" dirty="0"/>
                        <a:t>Oppbyggingstrening</a:t>
                      </a:r>
                    </a:p>
                    <a:p>
                      <a:r>
                        <a:rPr lang="nb-NO" dirty="0"/>
                        <a:t>«</a:t>
                      </a:r>
                      <a:r>
                        <a:rPr lang="nb-NO" dirty="0" err="1"/>
                        <a:t>Building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the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engine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J12-15</a:t>
                      </a:r>
                    </a:p>
                    <a:p>
                      <a:r>
                        <a:rPr lang="nb-NO" dirty="0"/>
                        <a:t>G13-16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LÅMØ 1-3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UM 1, UM 2, K1y</a:t>
                      </a:r>
                    </a:p>
                    <a:p>
                      <a:br>
                        <a:rPr lang="nb-NO" dirty="0"/>
                      </a:b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Teknikkutvikling kombinert med målrettet, alderstilpasset fysisk trening og gradvis progresjon i treningsbelastning. </a:t>
                      </a:r>
                      <a:r>
                        <a:rPr lang="nb-NO" dirty="0" err="1"/>
                        <a:t>Differnsiering</a:t>
                      </a:r>
                      <a:r>
                        <a:rPr lang="nb-NO" dirty="0"/>
                        <a:t> gutter-jenter.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366880"/>
                  </a:ext>
                </a:extLst>
              </a:tr>
              <a:tr h="1122379">
                <a:tc>
                  <a:txBody>
                    <a:bodyPr/>
                    <a:lstStyle/>
                    <a:p>
                      <a:r>
                        <a:rPr lang="nb-NO" dirty="0"/>
                        <a:t>Trene for å konkurrere</a:t>
                      </a:r>
                    </a:p>
                    <a:p>
                      <a:r>
                        <a:rPr lang="nb-NO" dirty="0"/>
                        <a:t>«Optimizing </a:t>
                      </a:r>
                      <a:r>
                        <a:rPr lang="nb-NO" dirty="0" err="1"/>
                        <a:t>the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engine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J15-21+</a:t>
                      </a:r>
                      <a:br>
                        <a:rPr lang="nb-NO" dirty="0"/>
                      </a:br>
                      <a:r>
                        <a:rPr lang="nb-NO" dirty="0"/>
                        <a:t>G16-21+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Nasjonalt ungdoms-/juniornivå. Forberedende elitetrening. Delvis individualisering.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366984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r>
                        <a:rPr lang="nb-NO" dirty="0"/>
                        <a:t>Trene for å prestere</a:t>
                      </a:r>
                    </a:p>
                    <a:p>
                      <a:r>
                        <a:rPr lang="nb-NO" dirty="0"/>
                        <a:t>«</a:t>
                      </a:r>
                      <a:r>
                        <a:rPr lang="nb-NO" dirty="0" err="1"/>
                        <a:t>Maximizing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the</a:t>
                      </a:r>
                      <a:r>
                        <a:rPr lang="nb-NO" dirty="0"/>
                        <a:t> </a:t>
                      </a:r>
                      <a:r>
                        <a:rPr lang="nb-NO" dirty="0" err="1"/>
                        <a:t>engine</a:t>
                      </a:r>
                      <a:r>
                        <a:rPr lang="nb-NO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J16+</a:t>
                      </a:r>
                    </a:p>
                    <a:p>
                      <a:r>
                        <a:rPr lang="nb-NO" dirty="0"/>
                        <a:t>G18+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Elite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Nasjonalt og internasjonalt toppnivå.</a:t>
                      </a:r>
                    </a:p>
                    <a:p>
                      <a:r>
                        <a:rPr lang="nb-NO" dirty="0"/>
                        <a:t>Individualisert trening.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975993"/>
                  </a:ext>
                </a:extLst>
              </a:tr>
              <a:tr h="621782">
                <a:tc>
                  <a:txBody>
                    <a:bodyPr/>
                    <a:lstStyle/>
                    <a:p>
                      <a:r>
                        <a:rPr lang="nb-NO" dirty="0"/>
                        <a:t>Aktiv for livet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Hele spekteret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Speed-up, T, Masters/trim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Helsebringende aktivitet og treningsglede livet 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819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46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78480A-CE01-634C-8D65-6EAB1D7D7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35" y="231820"/>
            <a:ext cx="11694017" cy="6452315"/>
          </a:xfrm>
        </p:spPr>
        <p:txBody>
          <a:bodyPr/>
          <a:lstStyle/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Avrundet rektangel 3">
            <a:extLst>
              <a:ext uri="{FF2B5EF4-FFF2-40B4-BE49-F238E27FC236}">
                <a16:creationId xmlns:a16="http://schemas.microsoft.com/office/drawing/2014/main" id="{532B782A-B4D3-754C-98DB-58F498C17CA6}"/>
              </a:ext>
            </a:extLst>
          </p:cNvPr>
          <p:cNvSpPr/>
          <p:nvPr/>
        </p:nvSpPr>
        <p:spPr>
          <a:xfrm>
            <a:off x="3342069" y="640725"/>
            <a:ext cx="180304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Elite</a:t>
            </a:r>
          </a:p>
          <a:p>
            <a:pPr algn="ctr"/>
            <a:r>
              <a:rPr lang="nb-NO" dirty="0"/>
              <a:t>Ant: 8-12</a:t>
            </a:r>
          </a:p>
          <a:p>
            <a:pPr algn="ctr"/>
            <a:endParaRPr lang="nb-NO" dirty="0"/>
          </a:p>
        </p:txBody>
      </p:sp>
      <p:sp>
        <p:nvSpPr>
          <p:cNvPr id="7" name="Avrundet rektangel 6">
            <a:extLst>
              <a:ext uri="{FF2B5EF4-FFF2-40B4-BE49-F238E27FC236}">
                <a16:creationId xmlns:a16="http://schemas.microsoft.com/office/drawing/2014/main" id="{06F91A07-4E02-6341-A853-382D1F4B3826}"/>
              </a:ext>
            </a:extLst>
          </p:cNvPr>
          <p:cNvSpPr/>
          <p:nvPr/>
        </p:nvSpPr>
        <p:spPr>
          <a:xfrm>
            <a:off x="3342069" y="1857748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NM</a:t>
            </a:r>
            <a:br>
              <a:rPr lang="nb-NO" dirty="0"/>
            </a:br>
            <a:r>
              <a:rPr lang="nb-NO" dirty="0"/>
              <a:t>Ant: 12-15</a:t>
            </a:r>
          </a:p>
        </p:txBody>
      </p:sp>
      <p:sp>
        <p:nvSpPr>
          <p:cNvPr id="9" name="Avrundet rektangel 8">
            <a:extLst>
              <a:ext uri="{FF2B5EF4-FFF2-40B4-BE49-F238E27FC236}">
                <a16:creationId xmlns:a16="http://schemas.microsoft.com/office/drawing/2014/main" id="{DD18C4FD-3E11-254E-B1B1-C7FCEEBCE6E6}"/>
              </a:ext>
            </a:extLst>
          </p:cNvPr>
          <p:cNvSpPr/>
          <p:nvPr/>
        </p:nvSpPr>
        <p:spPr>
          <a:xfrm>
            <a:off x="1186466" y="2833942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UMJ</a:t>
            </a:r>
            <a:br>
              <a:rPr lang="nb-NO" dirty="0"/>
            </a:br>
            <a:r>
              <a:rPr lang="nb-NO" dirty="0"/>
              <a:t>Ant: 15-20</a:t>
            </a:r>
          </a:p>
        </p:txBody>
      </p:sp>
      <p:sp>
        <p:nvSpPr>
          <p:cNvPr id="10" name="Avrundet rektangel 9">
            <a:extLst>
              <a:ext uri="{FF2B5EF4-FFF2-40B4-BE49-F238E27FC236}">
                <a16:creationId xmlns:a16="http://schemas.microsoft.com/office/drawing/2014/main" id="{D42533A6-B742-D348-8D5D-6B0201F72317}"/>
              </a:ext>
            </a:extLst>
          </p:cNvPr>
          <p:cNvSpPr/>
          <p:nvPr/>
        </p:nvSpPr>
        <p:spPr>
          <a:xfrm>
            <a:off x="3342069" y="2833942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UMG</a:t>
            </a:r>
          </a:p>
          <a:p>
            <a:pPr algn="ctr"/>
            <a:r>
              <a:rPr lang="nb-NO"/>
              <a:t>Ant</a:t>
            </a:r>
            <a:r>
              <a:rPr lang="nb-NO" dirty="0"/>
              <a:t>:15-20</a:t>
            </a:r>
          </a:p>
        </p:txBody>
      </p:sp>
      <p:sp>
        <p:nvSpPr>
          <p:cNvPr id="11" name="Avrundet rektangel 10">
            <a:extLst>
              <a:ext uri="{FF2B5EF4-FFF2-40B4-BE49-F238E27FC236}">
                <a16:creationId xmlns:a16="http://schemas.microsoft.com/office/drawing/2014/main" id="{64E86688-EC50-214B-BB03-D976016BB3BF}"/>
              </a:ext>
            </a:extLst>
          </p:cNvPr>
          <p:cNvSpPr/>
          <p:nvPr/>
        </p:nvSpPr>
        <p:spPr>
          <a:xfrm>
            <a:off x="5566892" y="2838184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UM3/K1y(?)</a:t>
            </a:r>
            <a:br>
              <a:rPr lang="nb-NO" dirty="0"/>
            </a:br>
            <a:r>
              <a:rPr lang="nb-NO" dirty="0"/>
              <a:t>Ant: 15-20</a:t>
            </a:r>
          </a:p>
        </p:txBody>
      </p:sp>
      <p:sp>
        <p:nvSpPr>
          <p:cNvPr id="12" name="Avrundet rektangel 11">
            <a:extLst>
              <a:ext uri="{FF2B5EF4-FFF2-40B4-BE49-F238E27FC236}">
                <a16:creationId xmlns:a16="http://schemas.microsoft.com/office/drawing/2014/main" id="{C12A4BA7-BD34-394B-8030-330ECD1856C0}"/>
              </a:ext>
            </a:extLst>
          </p:cNvPr>
          <p:cNvSpPr/>
          <p:nvPr/>
        </p:nvSpPr>
        <p:spPr>
          <a:xfrm>
            <a:off x="4323551" y="3717763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LÅMØ1</a:t>
            </a:r>
            <a:br>
              <a:rPr lang="nb-NO" dirty="0"/>
            </a:br>
            <a:r>
              <a:rPr lang="nb-NO" dirty="0"/>
              <a:t>Ant:20</a:t>
            </a:r>
          </a:p>
        </p:txBody>
      </p:sp>
      <p:sp>
        <p:nvSpPr>
          <p:cNvPr id="13" name="Avrundet rektangel 12">
            <a:extLst>
              <a:ext uri="{FF2B5EF4-FFF2-40B4-BE49-F238E27FC236}">
                <a16:creationId xmlns:a16="http://schemas.microsoft.com/office/drawing/2014/main" id="{E066248F-0C3B-0541-9588-12CFB8FC9D61}"/>
              </a:ext>
            </a:extLst>
          </p:cNvPr>
          <p:cNvSpPr/>
          <p:nvPr/>
        </p:nvSpPr>
        <p:spPr>
          <a:xfrm>
            <a:off x="2628793" y="4062893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LÅMØ2</a:t>
            </a:r>
            <a:br>
              <a:rPr lang="nb-NO" dirty="0"/>
            </a:br>
            <a:r>
              <a:rPr lang="nb-NO" dirty="0"/>
              <a:t>Ant:20</a:t>
            </a:r>
          </a:p>
        </p:txBody>
      </p:sp>
      <p:sp>
        <p:nvSpPr>
          <p:cNvPr id="14" name="Avrundet rektangel 13">
            <a:extLst>
              <a:ext uri="{FF2B5EF4-FFF2-40B4-BE49-F238E27FC236}">
                <a16:creationId xmlns:a16="http://schemas.microsoft.com/office/drawing/2014/main" id="{70A22C04-9C37-1B40-9229-874139166C21}"/>
              </a:ext>
            </a:extLst>
          </p:cNvPr>
          <p:cNvSpPr/>
          <p:nvPr/>
        </p:nvSpPr>
        <p:spPr>
          <a:xfrm>
            <a:off x="883410" y="4491662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LÅMØ3</a:t>
            </a:r>
            <a:br>
              <a:rPr lang="nb-NO" dirty="0"/>
            </a:br>
            <a:r>
              <a:rPr lang="nb-NO" dirty="0"/>
              <a:t>Ant:20</a:t>
            </a:r>
          </a:p>
        </p:txBody>
      </p:sp>
      <p:sp>
        <p:nvSpPr>
          <p:cNvPr id="15" name="Avrundet rektangel 14">
            <a:extLst>
              <a:ext uri="{FF2B5EF4-FFF2-40B4-BE49-F238E27FC236}">
                <a16:creationId xmlns:a16="http://schemas.microsoft.com/office/drawing/2014/main" id="{2735B3E3-8D8A-0847-B358-1B9AD8270BE5}"/>
              </a:ext>
            </a:extLst>
          </p:cNvPr>
          <p:cNvSpPr/>
          <p:nvPr/>
        </p:nvSpPr>
        <p:spPr>
          <a:xfrm>
            <a:off x="272778" y="5696908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R6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19" name="Avrundet rektangel 18">
            <a:extLst>
              <a:ext uri="{FF2B5EF4-FFF2-40B4-BE49-F238E27FC236}">
                <a16:creationId xmlns:a16="http://schemas.microsoft.com/office/drawing/2014/main" id="{34C256DE-5A93-D149-B5DC-3D2AFC2C4FCF}"/>
              </a:ext>
            </a:extLst>
          </p:cNvPr>
          <p:cNvSpPr/>
          <p:nvPr/>
        </p:nvSpPr>
        <p:spPr>
          <a:xfrm>
            <a:off x="6411803" y="3741468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K2</a:t>
            </a:r>
            <a:br>
              <a:rPr lang="nb-NO" dirty="0"/>
            </a:br>
            <a:r>
              <a:rPr lang="nb-NO" dirty="0"/>
              <a:t>Ant:20</a:t>
            </a:r>
          </a:p>
        </p:txBody>
      </p:sp>
      <p:sp>
        <p:nvSpPr>
          <p:cNvPr id="20" name="Avrundet rektangel 19">
            <a:extLst>
              <a:ext uri="{FF2B5EF4-FFF2-40B4-BE49-F238E27FC236}">
                <a16:creationId xmlns:a16="http://schemas.microsoft.com/office/drawing/2014/main" id="{DC027CF2-D474-654A-B326-C5B3CE149B56}"/>
              </a:ext>
            </a:extLst>
          </p:cNvPr>
          <p:cNvSpPr/>
          <p:nvPr/>
        </p:nvSpPr>
        <p:spPr>
          <a:xfrm>
            <a:off x="10001808" y="722828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Masters/trim</a:t>
            </a:r>
          </a:p>
        </p:txBody>
      </p:sp>
      <p:sp>
        <p:nvSpPr>
          <p:cNvPr id="21" name="Avrundet rektangel 20">
            <a:extLst>
              <a:ext uri="{FF2B5EF4-FFF2-40B4-BE49-F238E27FC236}">
                <a16:creationId xmlns:a16="http://schemas.microsoft.com/office/drawing/2014/main" id="{6BE9F0FB-D9EA-0B40-934C-F7B203B346DA}"/>
              </a:ext>
            </a:extLst>
          </p:cNvPr>
          <p:cNvSpPr/>
          <p:nvPr/>
        </p:nvSpPr>
        <p:spPr>
          <a:xfrm>
            <a:off x="10001808" y="1909000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T1</a:t>
            </a:r>
            <a:br>
              <a:rPr lang="nb-NO" dirty="0"/>
            </a:br>
            <a:r>
              <a:rPr lang="nb-NO" dirty="0"/>
              <a:t>Ant: 15-20</a:t>
            </a:r>
          </a:p>
        </p:txBody>
      </p:sp>
      <p:sp>
        <p:nvSpPr>
          <p:cNvPr id="22" name="Avrundet rektangel 21">
            <a:extLst>
              <a:ext uri="{FF2B5EF4-FFF2-40B4-BE49-F238E27FC236}">
                <a16:creationId xmlns:a16="http://schemas.microsoft.com/office/drawing/2014/main" id="{8E2CF87E-90FB-6B44-9626-6774B297456B}"/>
              </a:ext>
            </a:extLst>
          </p:cNvPr>
          <p:cNvSpPr/>
          <p:nvPr/>
        </p:nvSpPr>
        <p:spPr>
          <a:xfrm>
            <a:off x="10039080" y="2907109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T2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23" name="Avrundet rektangel 22">
            <a:extLst>
              <a:ext uri="{FF2B5EF4-FFF2-40B4-BE49-F238E27FC236}">
                <a16:creationId xmlns:a16="http://schemas.microsoft.com/office/drawing/2014/main" id="{647C610E-4F58-D64F-A01E-8D8A73CD3889}"/>
              </a:ext>
            </a:extLst>
          </p:cNvPr>
          <p:cNvSpPr/>
          <p:nvPr/>
        </p:nvSpPr>
        <p:spPr>
          <a:xfrm>
            <a:off x="10066201" y="3902596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Speed Up 1</a:t>
            </a:r>
            <a:br>
              <a:rPr lang="nb-NO" dirty="0"/>
            </a:br>
            <a:r>
              <a:rPr lang="nb-NO" dirty="0"/>
              <a:t>Ant: 20</a:t>
            </a:r>
          </a:p>
        </p:txBody>
      </p:sp>
      <p:sp>
        <p:nvSpPr>
          <p:cNvPr id="24" name="Avrundet rektangel 23">
            <a:extLst>
              <a:ext uri="{FF2B5EF4-FFF2-40B4-BE49-F238E27FC236}">
                <a16:creationId xmlns:a16="http://schemas.microsoft.com/office/drawing/2014/main" id="{6FBD46AF-3CEE-6E4B-B64F-1F0E7DAA80C3}"/>
              </a:ext>
            </a:extLst>
          </p:cNvPr>
          <p:cNvSpPr/>
          <p:nvPr/>
        </p:nvSpPr>
        <p:spPr>
          <a:xfrm>
            <a:off x="10096421" y="4888961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Speed Up 2</a:t>
            </a:r>
            <a:br>
              <a:rPr lang="nb-NO" dirty="0"/>
            </a:br>
            <a:r>
              <a:rPr lang="nb-NO" dirty="0"/>
              <a:t>Ant: 20</a:t>
            </a:r>
          </a:p>
        </p:txBody>
      </p:sp>
      <p:sp>
        <p:nvSpPr>
          <p:cNvPr id="26" name="Avrundet rektangel 25">
            <a:extLst>
              <a:ext uri="{FF2B5EF4-FFF2-40B4-BE49-F238E27FC236}">
                <a16:creationId xmlns:a16="http://schemas.microsoft.com/office/drawing/2014/main" id="{36C8C666-5F2C-E94E-8BAB-149E2BDDED36}"/>
              </a:ext>
            </a:extLst>
          </p:cNvPr>
          <p:cNvSpPr/>
          <p:nvPr/>
        </p:nvSpPr>
        <p:spPr>
          <a:xfrm>
            <a:off x="1658486" y="5696908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R5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27" name="Avrundet rektangel 26">
            <a:extLst>
              <a:ext uri="{FF2B5EF4-FFF2-40B4-BE49-F238E27FC236}">
                <a16:creationId xmlns:a16="http://schemas.microsoft.com/office/drawing/2014/main" id="{EE52D5AC-EBCD-7E40-8AA7-81F346BB9FF3}"/>
              </a:ext>
            </a:extLst>
          </p:cNvPr>
          <p:cNvSpPr/>
          <p:nvPr/>
        </p:nvSpPr>
        <p:spPr>
          <a:xfrm>
            <a:off x="3084537" y="5385788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R4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30" name="Avrundet rektangel 29">
            <a:extLst>
              <a:ext uri="{FF2B5EF4-FFF2-40B4-BE49-F238E27FC236}">
                <a16:creationId xmlns:a16="http://schemas.microsoft.com/office/drawing/2014/main" id="{FFDE21D1-7737-3A48-AB88-0F803CF36663}"/>
              </a:ext>
            </a:extLst>
          </p:cNvPr>
          <p:cNvSpPr/>
          <p:nvPr/>
        </p:nvSpPr>
        <p:spPr>
          <a:xfrm>
            <a:off x="5909511" y="5190489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R2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31" name="Avrundet rektangel 30">
            <a:extLst>
              <a:ext uri="{FF2B5EF4-FFF2-40B4-BE49-F238E27FC236}">
                <a16:creationId xmlns:a16="http://schemas.microsoft.com/office/drawing/2014/main" id="{A2B6E270-5E94-C747-8A94-D96CE46848F2}"/>
              </a:ext>
            </a:extLst>
          </p:cNvPr>
          <p:cNvSpPr/>
          <p:nvPr/>
        </p:nvSpPr>
        <p:spPr>
          <a:xfrm>
            <a:off x="7335562" y="5175308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R1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32" name="Avrundet rektangel 31">
            <a:extLst>
              <a:ext uri="{FF2B5EF4-FFF2-40B4-BE49-F238E27FC236}">
                <a16:creationId xmlns:a16="http://schemas.microsoft.com/office/drawing/2014/main" id="{DCEF5541-78FD-2E40-9879-D07D54434F29}"/>
              </a:ext>
            </a:extLst>
          </p:cNvPr>
          <p:cNvSpPr/>
          <p:nvPr/>
        </p:nvSpPr>
        <p:spPr>
          <a:xfrm>
            <a:off x="4500021" y="5385788"/>
            <a:ext cx="138570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R3</a:t>
            </a:r>
            <a:br>
              <a:rPr lang="nb-NO" dirty="0"/>
            </a:br>
            <a:r>
              <a:rPr lang="nb-NO" dirty="0"/>
              <a:t>Ant: 15</a:t>
            </a:r>
          </a:p>
        </p:txBody>
      </p:sp>
      <p:sp>
        <p:nvSpPr>
          <p:cNvPr id="33" name="Avrundet rektangel 32">
            <a:extLst>
              <a:ext uri="{FF2B5EF4-FFF2-40B4-BE49-F238E27FC236}">
                <a16:creationId xmlns:a16="http://schemas.microsoft.com/office/drawing/2014/main" id="{43A1764F-7121-C145-8CC5-DE32BD29450F}"/>
              </a:ext>
            </a:extLst>
          </p:cNvPr>
          <p:cNvSpPr/>
          <p:nvPr/>
        </p:nvSpPr>
        <p:spPr>
          <a:xfrm>
            <a:off x="10096421" y="5818456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Speed Up 3</a:t>
            </a:r>
            <a:br>
              <a:rPr lang="nb-NO" dirty="0"/>
            </a:br>
            <a:r>
              <a:rPr lang="nb-NO" dirty="0"/>
              <a:t>Ant: 20</a:t>
            </a:r>
          </a:p>
        </p:txBody>
      </p:sp>
      <p:sp>
        <p:nvSpPr>
          <p:cNvPr id="34" name="Avrundet rektangel 33">
            <a:extLst>
              <a:ext uri="{FF2B5EF4-FFF2-40B4-BE49-F238E27FC236}">
                <a16:creationId xmlns:a16="http://schemas.microsoft.com/office/drawing/2014/main" id="{F4AE41CC-A6F3-644B-88D0-5D9D28A81305}"/>
              </a:ext>
            </a:extLst>
          </p:cNvPr>
          <p:cNvSpPr/>
          <p:nvPr/>
        </p:nvSpPr>
        <p:spPr>
          <a:xfrm>
            <a:off x="5367677" y="4488291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Para</a:t>
            </a:r>
            <a:br>
              <a:rPr lang="nb-NO" dirty="0"/>
            </a:br>
            <a:r>
              <a:rPr lang="nb-NO" dirty="0"/>
              <a:t>Ant: 10</a:t>
            </a:r>
          </a:p>
        </p:txBody>
      </p:sp>
      <p:sp>
        <p:nvSpPr>
          <p:cNvPr id="35" name="Parallellogram 34">
            <a:extLst>
              <a:ext uri="{FF2B5EF4-FFF2-40B4-BE49-F238E27FC236}">
                <a16:creationId xmlns:a16="http://schemas.microsoft.com/office/drawing/2014/main" id="{A241BE88-036A-1A44-BEEE-35F1A6AEFF95}"/>
              </a:ext>
            </a:extLst>
          </p:cNvPr>
          <p:cNvSpPr/>
          <p:nvPr/>
        </p:nvSpPr>
        <p:spPr>
          <a:xfrm>
            <a:off x="451544" y="371195"/>
            <a:ext cx="2126842" cy="925282"/>
          </a:xfrm>
          <a:prstGeom prst="parallelogram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>
                <a:solidFill>
                  <a:schemeClr val="accent5">
                    <a:lumMod val="50000"/>
                  </a:schemeClr>
                </a:solidFill>
              </a:rPr>
              <a:t>Grupper BSV</a:t>
            </a:r>
          </a:p>
        </p:txBody>
      </p:sp>
      <p:sp>
        <p:nvSpPr>
          <p:cNvPr id="28" name="Avrundet rektangel 27">
            <a:extLst>
              <a:ext uri="{FF2B5EF4-FFF2-40B4-BE49-F238E27FC236}">
                <a16:creationId xmlns:a16="http://schemas.microsoft.com/office/drawing/2014/main" id="{DFEDE3F6-81F2-E042-AD62-4321088EEEEC}"/>
              </a:ext>
            </a:extLst>
          </p:cNvPr>
          <p:cNvSpPr/>
          <p:nvPr/>
        </p:nvSpPr>
        <p:spPr>
          <a:xfrm>
            <a:off x="8028416" y="734326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Triatlon voksne</a:t>
            </a:r>
          </a:p>
        </p:txBody>
      </p:sp>
      <p:sp>
        <p:nvSpPr>
          <p:cNvPr id="29" name="Avrundet rektangel 28">
            <a:extLst>
              <a:ext uri="{FF2B5EF4-FFF2-40B4-BE49-F238E27FC236}">
                <a16:creationId xmlns:a16="http://schemas.microsoft.com/office/drawing/2014/main" id="{1081D494-037E-F24C-AD47-405289E63E3D}"/>
              </a:ext>
            </a:extLst>
          </p:cNvPr>
          <p:cNvSpPr/>
          <p:nvPr/>
        </p:nvSpPr>
        <p:spPr>
          <a:xfrm>
            <a:off x="8150451" y="2833942"/>
            <a:ext cx="1738648" cy="7501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Triatlon ung</a:t>
            </a:r>
            <a:br>
              <a:rPr lang="nb-NO" dirty="0"/>
            </a:br>
            <a:r>
              <a:rPr lang="nb-NO" dirty="0"/>
              <a:t>Ant: 20</a:t>
            </a:r>
          </a:p>
        </p:txBody>
      </p:sp>
      <p:sp>
        <p:nvSpPr>
          <p:cNvPr id="6" name="Pil opp 5">
            <a:extLst>
              <a:ext uri="{FF2B5EF4-FFF2-40B4-BE49-F238E27FC236}">
                <a16:creationId xmlns:a16="http://schemas.microsoft.com/office/drawing/2014/main" id="{F56DF3E9-72CD-AC46-A83C-269324E3F9F5}"/>
              </a:ext>
            </a:extLst>
          </p:cNvPr>
          <p:cNvSpPr/>
          <p:nvPr/>
        </p:nvSpPr>
        <p:spPr>
          <a:xfrm>
            <a:off x="4004437" y="1619480"/>
            <a:ext cx="465808" cy="1880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Pil opp 36">
            <a:extLst>
              <a:ext uri="{FF2B5EF4-FFF2-40B4-BE49-F238E27FC236}">
                <a16:creationId xmlns:a16="http://schemas.microsoft.com/office/drawing/2014/main" id="{94959B3E-FEF4-4947-AABB-34591BE82F88}"/>
              </a:ext>
            </a:extLst>
          </p:cNvPr>
          <p:cNvSpPr/>
          <p:nvPr/>
        </p:nvSpPr>
        <p:spPr>
          <a:xfrm>
            <a:off x="1706478" y="2596909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8" name="Pil opp 37">
            <a:extLst>
              <a:ext uri="{FF2B5EF4-FFF2-40B4-BE49-F238E27FC236}">
                <a16:creationId xmlns:a16="http://schemas.microsoft.com/office/drawing/2014/main" id="{9809E4B7-81A5-6748-A9A8-A9C0DDABB568}"/>
              </a:ext>
            </a:extLst>
          </p:cNvPr>
          <p:cNvSpPr/>
          <p:nvPr/>
        </p:nvSpPr>
        <p:spPr>
          <a:xfrm>
            <a:off x="3964372" y="2587074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Pil opp 38">
            <a:extLst>
              <a:ext uri="{FF2B5EF4-FFF2-40B4-BE49-F238E27FC236}">
                <a16:creationId xmlns:a16="http://schemas.microsoft.com/office/drawing/2014/main" id="{04C451D8-0FF3-8544-A54A-40CEB3421371}"/>
              </a:ext>
            </a:extLst>
          </p:cNvPr>
          <p:cNvSpPr/>
          <p:nvPr/>
        </p:nvSpPr>
        <p:spPr>
          <a:xfrm>
            <a:off x="6178899" y="2587074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Pil opp 39">
            <a:extLst>
              <a:ext uri="{FF2B5EF4-FFF2-40B4-BE49-F238E27FC236}">
                <a16:creationId xmlns:a16="http://schemas.microsoft.com/office/drawing/2014/main" id="{20FBF2EC-1D10-1E43-996E-E664BD73E8B0}"/>
              </a:ext>
            </a:extLst>
          </p:cNvPr>
          <p:cNvSpPr/>
          <p:nvPr/>
        </p:nvSpPr>
        <p:spPr>
          <a:xfrm>
            <a:off x="7346808" y="3456122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1" name="Pil opp 40">
            <a:extLst>
              <a:ext uri="{FF2B5EF4-FFF2-40B4-BE49-F238E27FC236}">
                <a16:creationId xmlns:a16="http://schemas.microsoft.com/office/drawing/2014/main" id="{0D296E7F-B476-B94F-95EE-62B31BF53ECD}"/>
              </a:ext>
            </a:extLst>
          </p:cNvPr>
          <p:cNvSpPr/>
          <p:nvPr/>
        </p:nvSpPr>
        <p:spPr>
          <a:xfrm>
            <a:off x="5080450" y="3442600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2" name="Pil opp 41">
            <a:extLst>
              <a:ext uri="{FF2B5EF4-FFF2-40B4-BE49-F238E27FC236}">
                <a16:creationId xmlns:a16="http://schemas.microsoft.com/office/drawing/2014/main" id="{D0F733FE-1B05-5F49-AA06-5326F294F14D}"/>
              </a:ext>
            </a:extLst>
          </p:cNvPr>
          <p:cNvSpPr/>
          <p:nvPr/>
        </p:nvSpPr>
        <p:spPr>
          <a:xfrm>
            <a:off x="7124702" y="4979365"/>
            <a:ext cx="465808" cy="1825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8521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2E60E16-991E-0E47-964D-0DC9F13AF58F}">
  <we:reference id="wa200000113" version="1.0.0.0" store="nb-NO" storeType="OMEX"/>
  <we:alternateReferences>
    <we:reference id="wa200000113" version="1.0.0.0" store="WA20000011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4815</TotalTime>
  <Words>294</Words>
  <Application>Microsoft Macintosh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Utviklingstrapp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Sondre Solberg</dc:creator>
  <cp:lastModifiedBy>Sondre Solberg</cp:lastModifiedBy>
  <cp:revision>11</cp:revision>
  <dcterms:created xsi:type="dcterms:W3CDTF">2022-02-14T20:54:09Z</dcterms:created>
  <dcterms:modified xsi:type="dcterms:W3CDTF">2022-04-25T20:08:44Z</dcterms:modified>
</cp:coreProperties>
</file>